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82" r:id="rId2"/>
    <p:sldId id="380" r:id="rId3"/>
    <p:sldId id="403" r:id="rId4"/>
    <p:sldId id="398" r:id="rId5"/>
    <p:sldId id="397" r:id="rId6"/>
    <p:sldId id="396" r:id="rId7"/>
    <p:sldId id="381" r:id="rId8"/>
    <p:sldId id="401" r:id="rId9"/>
    <p:sldId id="402" r:id="rId10"/>
    <p:sldId id="3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89322" autoAdjust="0"/>
  </p:normalViewPr>
  <p:slideViewPr>
    <p:cSldViewPr>
      <p:cViewPr varScale="1">
        <p:scale>
          <a:sx n="86" d="100"/>
          <a:sy n="86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88DA7-652E-411C-AC6B-9DECCF795181}" type="datetimeFigureOut">
              <a:rPr lang="en-US" smtClean="0"/>
              <a:pPr/>
              <a:t>9/5/12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3F3A2-4CB2-4280-92F2-A775C7AFE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harvest begins, revisit</a:t>
            </a:r>
            <a:r>
              <a:rPr lang="en-US" baseline="0" dirty="0" smtClean="0"/>
              <a:t> your initial ideas about what would happen to the plants as they grow from the Pre-Lesson. These ideas may be on the wall or in a ppt.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84B5F-A95C-F341-8928-374B3787E7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your initial data (this may be in a </a:t>
            </a:r>
            <a:r>
              <a:rPr lang="en-US" dirty="0" err="1" smtClean="0"/>
              <a:t>ppt</a:t>
            </a:r>
            <a:r>
              <a:rPr lang="en-US" dirty="0" smtClean="0"/>
              <a:t>, and it may be in on</a:t>
            </a:r>
            <a:r>
              <a:rPr lang="en-US" baseline="0" dirty="0" smtClean="0"/>
              <a:t> a poster, and it may be in </a:t>
            </a:r>
            <a:r>
              <a:rPr lang="en-US" baseline="0" dirty="0" err="1" smtClean="0"/>
              <a:t>PlantsClassResults.xlsx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Ideally, students</a:t>
            </a:r>
            <a:r>
              <a:rPr lang="en-US" baseline="0" dirty="0" smtClean="0"/>
              <a:t> will recognize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6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these questions as a class. Alternatively, you can write these results on the class poster in </a:t>
            </a:r>
            <a:r>
              <a:rPr lang="en-US" dirty="0" err="1" smtClean="0"/>
              <a:t>PlantsPosters.pptx</a:t>
            </a:r>
            <a:r>
              <a:rPr lang="en-US" baseline="0" dirty="0" smtClean="0"/>
              <a:t> or in </a:t>
            </a:r>
            <a:r>
              <a:rPr lang="en-US" baseline="0" dirty="0" err="1" smtClean="0"/>
              <a:t>PlantsClassResults.xlsx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02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students that their</a:t>
            </a:r>
            <a:r>
              <a:rPr lang="en-US" baseline="0" dirty="0" smtClean="0"/>
              <a:t> explanations should stick to the rules!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5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your results were poor for some reason (plants didn’t dry completely, spilled</a:t>
            </a:r>
            <a:r>
              <a:rPr lang="en-US" baseline="0" dirty="0" smtClean="0"/>
              <a:t> vermiculite,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you can use this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44BE9-6EBE-F849-A49F-CBA8C6D62F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5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r>
              <a:rPr lang="en-US" baseline="0" dirty="0" smtClean="0"/>
              <a:t> data graph for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44BE9-6EBE-F849-A49F-CBA8C6D62F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3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Teaser process tool for all investigations except </a:t>
            </a:r>
            <a:r>
              <a:rPr lang="en-US" smtClean="0"/>
              <a:t>soda water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84B5F-A95C-F341-8928-374B3787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en-US" dirty="0" smtClean="0"/>
              <a:t>Lesson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Harvesting Our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14600"/>
            <a:ext cx="4953000" cy="32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89840"/>
      </p:ext>
    </p:extLst>
  </p:cSld>
  <p:clrMapOvr>
    <a:masterClrMapping/>
  </p:clrMapOvr>
  <p:transition xmlns:p14="http://schemas.microsoft.com/office/powerpoint/2010/main"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21153"/>
            <a:ext cx="7772400" cy="56464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What new ideas do you have about what </a:t>
            </a:r>
            <a:r>
              <a:rPr lang="en-US" sz="2800" b="1" dirty="0"/>
              <a:t>happens when </a:t>
            </a:r>
            <a:r>
              <a:rPr lang="en-US" sz="2800" b="1" dirty="0" smtClean="0"/>
              <a:t>plants gain mass?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391" y="5562600"/>
            <a:ext cx="7980218" cy="94048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Remember: </a:t>
            </a:r>
            <a:r>
              <a:rPr lang="en-US" sz="1800" b="1" dirty="0">
                <a:solidFill>
                  <a:schemeClr val="tx1"/>
                </a:solidFill>
              </a:rPr>
              <a:t>Atoms last foreve</a:t>
            </a:r>
            <a:r>
              <a:rPr lang="en-US" sz="1800" dirty="0">
                <a:solidFill>
                  <a:schemeClr val="tx1"/>
                </a:solidFill>
              </a:rPr>
              <a:t>r (so you can rearrange atoms into new molecules, but can’t add or subtract atoms)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Energy lasts forever </a:t>
            </a:r>
            <a:r>
              <a:rPr lang="en-US" sz="1800" dirty="0">
                <a:solidFill>
                  <a:schemeClr val="tx1"/>
                </a:solidFill>
              </a:rPr>
              <a:t>(so you can change forms of energy, but energy units can’t appear or go away)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8059" y="838200"/>
            <a:ext cx="7790141" cy="4769642"/>
            <a:chOff x="287059" y="488158"/>
            <a:chExt cx="8496923" cy="5842905"/>
          </a:xfrm>
        </p:grpSpPr>
        <p:grpSp>
          <p:nvGrpSpPr>
            <p:cNvPr id="15" name="Group 14"/>
            <p:cNvGrpSpPr/>
            <p:nvPr/>
          </p:nvGrpSpPr>
          <p:grpSpPr>
            <a:xfrm>
              <a:off x="287059" y="488158"/>
              <a:ext cx="4124069" cy="5838686"/>
              <a:chOff x="453562" y="650198"/>
              <a:chExt cx="6516173" cy="7776805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53562" y="650198"/>
                <a:ext cx="6516173" cy="7776805"/>
              </a:xfrm>
              <a:prstGeom prst="roundRect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40747" y="8013694"/>
                <a:ext cx="4552345" cy="3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What forms of energy are in the reactants?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53562" y="3156308"/>
                <a:ext cx="651617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53562" y="5862820"/>
                <a:ext cx="651617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48777" y="5224128"/>
                <a:ext cx="5894175" cy="614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What molecules are carbon atoms in before the change? </a:t>
                </a:r>
                <a:br>
                  <a:rPr lang="en-US" sz="1200" dirty="0"/>
                </a:br>
                <a:r>
                  <a:rPr lang="en-US" sz="1200" dirty="0"/>
                  <a:t>What other molecules are involved?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434109" y="2717383"/>
                <a:ext cx="3444522" cy="3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Where are atoms moving from?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659913" y="492377"/>
              <a:ext cx="4124069" cy="5838686"/>
              <a:chOff x="453562" y="650198"/>
              <a:chExt cx="6516173" cy="7776805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53562" y="650198"/>
                <a:ext cx="6516173" cy="7776805"/>
              </a:xfrm>
              <a:prstGeom prst="roundRect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322882" y="8028816"/>
                <a:ext cx="4500698" cy="3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What forms of energy are in the products?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453562" y="3156308"/>
                <a:ext cx="651617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3562" y="5862820"/>
                <a:ext cx="651617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841266" y="5224128"/>
                <a:ext cx="5709202" cy="614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What molecules are carbon atoms in after the change? </a:t>
                </a:r>
                <a:br>
                  <a:rPr lang="en-US" sz="1200" dirty="0"/>
                </a:br>
                <a:r>
                  <a:rPr lang="en-US" sz="1200" dirty="0"/>
                  <a:t>What other molecules are produced?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434107" y="2706514"/>
                <a:ext cx="3172761" cy="3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Where are atoms moving to?</a:t>
                </a:r>
              </a:p>
            </p:txBody>
          </p:sp>
        </p:grpSp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4044783" y="2369701"/>
              <a:ext cx="1140453" cy="1688702"/>
            </a:xfrm>
            <a:prstGeom prst="rightArrow">
              <a:avLst>
                <a:gd name="adj1" fmla="val 65892"/>
                <a:gd name="adj2" fmla="val 38321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lIns="62035" tIns="31018" rIns="62035" bIns="31018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14800" y="2895600"/>
            <a:ext cx="1093376" cy="231919"/>
          </a:xfrm>
          <a:prstGeom prst="rect">
            <a:avLst/>
          </a:prstGeom>
          <a:noFill/>
        </p:spPr>
        <p:txBody>
          <a:bodyPr wrap="none" lIns="62035" tIns="31018" rIns="62035" bIns="31018" rtlCol="0">
            <a:spAutoFit/>
          </a:bodyPr>
          <a:lstStyle/>
          <a:p>
            <a:r>
              <a:rPr lang="en-US" sz="1100" dirty="0"/>
              <a:t>Chemical change</a:t>
            </a:r>
          </a:p>
        </p:txBody>
      </p:sp>
    </p:spTree>
    <p:extLst>
      <p:ext uri="{BB962C8B-B14F-4D97-AF65-F5344CB8AC3E}">
        <p14:creationId xmlns:p14="http://schemas.microsoft.com/office/powerpoint/2010/main" val="3085483924"/>
      </p:ext>
    </p:extLst>
  </p:cSld>
  <p:clrMapOvr>
    <a:masterClrMapping/>
  </p:clrMapOvr>
  <p:transition xmlns:p14="http://schemas.microsoft.com/office/powerpoint/2010/main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21153"/>
            <a:ext cx="7772400" cy="564647"/>
          </a:xfrm>
        </p:spPr>
        <p:txBody>
          <a:bodyPr>
            <a:noAutofit/>
          </a:bodyPr>
          <a:lstStyle/>
          <a:p>
            <a:r>
              <a:rPr lang="en-US" sz="2800" b="1" dirty="0"/>
              <a:t>What happens when </a:t>
            </a:r>
            <a:r>
              <a:rPr lang="en-US" sz="2800" b="1" dirty="0" smtClean="0"/>
              <a:t>plants gain mass?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391" y="5562600"/>
            <a:ext cx="7980218" cy="94048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Remember: </a:t>
            </a:r>
            <a:r>
              <a:rPr lang="en-US" sz="1800" b="1" dirty="0">
                <a:solidFill>
                  <a:schemeClr val="tx1"/>
                </a:solidFill>
              </a:rPr>
              <a:t>Atoms last foreve</a:t>
            </a:r>
            <a:r>
              <a:rPr lang="en-US" sz="1800" dirty="0">
                <a:solidFill>
                  <a:schemeClr val="tx1"/>
                </a:solidFill>
              </a:rPr>
              <a:t>r (so you can rearrange atoms into new molecules, but can’t add or subtract atoms)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Energy lasts forever </a:t>
            </a:r>
            <a:r>
              <a:rPr lang="en-US" sz="1800" dirty="0">
                <a:solidFill>
                  <a:schemeClr val="tx1"/>
                </a:solidFill>
              </a:rPr>
              <a:t>(so you can change forms of energy, but energy units can’t appear or go away)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8059" y="792958"/>
            <a:ext cx="7790141" cy="4769642"/>
            <a:chOff x="287059" y="488158"/>
            <a:chExt cx="8496923" cy="5842905"/>
          </a:xfrm>
        </p:grpSpPr>
        <p:grpSp>
          <p:nvGrpSpPr>
            <p:cNvPr id="15" name="Group 14"/>
            <p:cNvGrpSpPr/>
            <p:nvPr/>
          </p:nvGrpSpPr>
          <p:grpSpPr>
            <a:xfrm>
              <a:off x="287059" y="488158"/>
              <a:ext cx="4124069" cy="5838686"/>
              <a:chOff x="453562" y="650198"/>
              <a:chExt cx="6516173" cy="7776805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53562" y="650198"/>
                <a:ext cx="6516173" cy="7776805"/>
              </a:xfrm>
              <a:prstGeom prst="roundRect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40747" y="8013694"/>
                <a:ext cx="4552345" cy="3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What forms of energy are in the reactants?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53562" y="3156308"/>
                <a:ext cx="651617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53562" y="5862820"/>
                <a:ext cx="651617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48777" y="5224128"/>
                <a:ext cx="5894175" cy="614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What molecules are carbon atoms in before the change? </a:t>
                </a:r>
                <a:br>
                  <a:rPr lang="en-US" sz="1200" dirty="0"/>
                </a:br>
                <a:r>
                  <a:rPr lang="en-US" sz="1200" dirty="0"/>
                  <a:t>What other molecules are involved?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434109" y="2717383"/>
                <a:ext cx="3444522" cy="3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Where are atoms moving from?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659913" y="492377"/>
              <a:ext cx="4124069" cy="5838686"/>
              <a:chOff x="453562" y="650198"/>
              <a:chExt cx="6516173" cy="7776805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53562" y="650198"/>
                <a:ext cx="6516173" cy="7776805"/>
              </a:xfrm>
              <a:prstGeom prst="roundRect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322882" y="8028816"/>
                <a:ext cx="4500698" cy="3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What forms of energy are in the products?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453562" y="3156308"/>
                <a:ext cx="651617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3562" y="5862820"/>
                <a:ext cx="651617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841266" y="5224128"/>
                <a:ext cx="5709202" cy="614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What molecules are carbon atoms in after the change? </a:t>
                </a:r>
                <a:br>
                  <a:rPr lang="en-US" sz="1200" dirty="0"/>
                </a:br>
                <a:r>
                  <a:rPr lang="en-US" sz="1200" dirty="0"/>
                  <a:t>What other molecules are produced?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434107" y="2706514"/>
                <a:ext cx="3172761" cy="3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Where are atoms moving to?</a:t>
                </a:r>
              </a:p>
            </p:txBody>
          </p:sp>
        </p:grpSp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4044783" y="2369701"/>
              <a:ext cx="1140453" cy="1688702"/>
            </a:xfrm>
            <a:prstGeom prst="rightArrow">
              <a:avLst>
                <a:gd name="adj1" fmla="val 65892"/>
                <a:gd name="adj2" fmla="val 38321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lIns="62035" tIns="31018" rIns="62035" bIns="31018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14800" y="2895600"/>
            <a:ext cx="1093376" cy="231919"/>
          </a:xfrm>
          <a:prstGeom prst="rect">
            <a:avLst/>
          </a:prstGeom>
          <a:noFill/>
        </p:spPr>
        <p:txBody>
          <a:bodyPr wrap="none" lIns="62035" tIns="31018" rIns="62035" bIns="31018" rtlCol="0">
            <a:spAutoFit/>
          </a:bodyPr>
          <a:lstStyle/>
          <a:p>
            <a:r>
              <a:rPr lang="en-US" sz="1100" dirty="0"/>
              <a:t>Chemical change</a:t>
            </a:r>
          </a:p>
        </p:txBody>
      </p:sp>
    </p:spTree>
    <p:extLst>
      <p:ext uri="{BB962C8B-B14F-4D97-AF65-F5344CB8AC3E}">
        <p14:creationId xmlns:p14="http://schemas.microsoft.com/office/powerpoint/2010/main" val="3002175892"/>
      </p:ext>
    </p:extLst>
  </p:cSld>
  <p:clrMapOvr>
    <a:masterClrMapping/>
  </p:clrMapOvr>
  <p:transition xmlns:p14="http://schemas.microsoft.com/office/powerpoint/2010/main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Follow steps on your Harvest Checklist to collect data and record results.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91242"/>
      </p:ext>
    </p:extLst>
  </p:cSld>
  <p:clrMapOvr>
    <a:masterClrMapping/>
  </p:clrMapOvr>
  <p:transition xmlns:p14="http://schemas.microsoft.com/office/powerpoint/2010/main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543"/>
            <a:ext cx="8229599" cy="491774"/>
          </a:xfrm>
        </p:spPr>
        <p:txBody>
          <a:bodyPr>
            <a:noAutofit/>
          </a:bodyPr>
          <a:lstStyle/>
          <a:p>
            <a:r>
              <a:rPr lang="en-US" sz="2400" b="1" dirty="0"/>
              <a:t>Class Data for Plant Growth Investigation (Pre-Lesson and Lesson 1)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656458"/>
              </p:ext>
            </p:extLst>
          </p:nvPr>
        </p:nvGraphicFramePr>
        <p:xfrm>
          <a:off x="271853" y="1079614"/>
          <a:ext cx="8545627" cy="5426112"/>
        </p:xfrm>
        <a:graphic>
          <a:graphicData uri="http://schemas.openxmlformats.org/drawingml/2006/table">
            <a:tbl>
              <a:tblPr firstRow="1" bandRow="1"/>
              <a:tblGrid>
                <a:gridCol w="1023547"/>
                <a:gridCol w="1295400"/>
                <a:gridCol w="1295400"/>
                <a:gridCol w="1355288"/>
                <a:gridCol w="781052"/>
                <a:gridCol w="758080"/>
                <a:gridCol w="804024"/>
                <a:gridCol w="1232836"/>
              </a:tblGrid>
              <a:tr h="1460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Vermiculite Start Mass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Vermiculite End Mass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Vermiculite Mass Change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Plant Start Mass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Plant End Mass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Plant Mass Change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Change in Mass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75" marR="7375" marT="8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230535"/>
      </p:ext>
    </p:extLst>
  </p:cSld>
  <p:clrMapOvr>
    <a:masterClrMapping/>
  </p:clrMapOvr>
  <p:transition xmlns:p14="http://schemas.microsoft.com/office/powerpoint/2010/main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Put this data into the graph in </a:t>
            </a:r>
            <a:r>
              <a:rPr lang="en-US" sz="6600" dirty="0" err="1" smtClean="0"/>
              <a:t>PlantsClassResults.xlsx</a:t>
            </a:r>
            <a:r>
              <a:rPr lang="en-US" sz="6600" dirty="0" smtClean="0"/>
              <a:t>. What do you see? </a:t>
            </a:r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29678491"/>
      </p:ext>
    </p:extLst>
  </p:cSld>
  <p:clrMapOvr>
    <a:masterClrMapping/>
  </p:clrMapOvr>
  <p:transition xmlns:p14="http://schemas.microsoft.com/office/powerpoint/2010/main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Explaining your Results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8229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 smtClean="0"/>
              <a:t>What are your observations of </a:t>
            </a:r>
            <a:r>
              <a:rPr lang="en-US" sz="4400" dirty="0" smtClean="0"/>
              <a:t>mass change in the plant</a:t>
            </a:r>
            <a:r>
              <a:rPr lang="en-US" sz="4400" dirty="0" smtClean="0">
                <a:solidFill>
                  <a:srgbClr val="FF0000"/>
                </a:solidFill>
              </a:rPr>
              <a:t>? (what happened?)</a:t>
            </a:r>
            <a:endParaRPr lang="en-US" sz="44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/>
              <a:t>What are our conclusions based on these observations? </a:t>
            </a:r>
            <a:r>
              <a:rPr lang="en-US" sz="4400" dirty="0" smtClean="0">
                <a:solidFill>
                  <a:srgbClr val="FF0000"/>
                </a:solidFill>
              </a:rPr>
              <a:t>(why did this happen?)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35363"/>
      </p:ext>
    </p:extLst>
  </p:cSld>
  <p:clrMapOvr>
    <a:masterClrMapping/>
  </p:clrMapOvr>
  <p:transition xmlns:p14="http://schemas.microsoft.com/office/powerpoint/2010/main"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Questions Poster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963565"/>
              </p:ext>
            </p:extLst>
          </p:nvPr>
        </p:nvGraphicFramePr>
        <p:xfrm>
          <a:off x="457200" y="1600200"/>
          <a:ext cx="8229600" cy="4937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Question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Rules to Follow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Evidence to Look For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7475" indent="-117475"/>
                      <a:r>
                        <a:rPr lang="en-US" sz="1400" b="1" dirty="0" smtClean="0"/>
                        <a:t>The</a:t>
                      </a:r>
                      <a:r>
                        <a:rPr lang="en-US" sz="1400" b="1" baseline="0" dirty="0" smtClean="0"/>
                        <a:t> Movement Question: W</a:t>
                      </a:r>
                      <a:r>
                        <a:rPr lang="en-US" sz="1400" b="1" dirty="0" smtClean="0"/>
                        <a:t>here</a:t>
                      </a:r>
                      <a:r>
                        <a:rPr lang="en-US" sz="1400" b="1" baseline="0" dirty="0" smtClean="0"/>
                        <a:t> are atoms moving?</a:t>
                      </a:r>
                    </a:p>
                    <a:p>
                      <a:pPr marL="117475" indent="-117475"/>
                      <a:r>
                        <a:rPr lang="en-US" sz="1400" b="0" baseline="0" dirty="0" smtClean="0"/>
                        <a:t>Where are atoms moving from?</a:t>
                      </a:r>
                    </a:p>
                    <a:p>
                      <a:pPr marL="117475" indent="-117475"/>
                      <a:r>
                        <a:rPr lang="en-US" sz="1400" b="0" baseline="0" dirty="0" smtClean="0"/>
                        <a:t>Where are atoms going to?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/>
                      <a:r>
                        <a:rPr lang="en-US" sz="1400" b="1" dirty="0" smtClean="0"/>
                        <a:t>Atoms last</a:t>
                      </a:r>
                      <a:r>
                        <a:rPr lang="en-US" sz="1400" b="1" baseline="0" dirty="0" smtClean="0"/>
                        <a:t> forever</a:t>
                      </a:r>
                      <a:r>
                        <a:rPr lang="en-US" sz="1400" b="0" baseline="0" dirty="0" smtClean="0"/>
                        <a:t> in combustion and living systems</a:t>
                      </a:r>
                    </a:p>
                    <a:p>
                      <a:pPr marL="117475" indent="-117475"/>
                      <a:r>
                        <a:rPr lang="en-US" sz="1400" b="0" baseline="0" dirty="0" smtClean="0"/>
                        <a:t>All materials (solids, liquids, and gases) are made of atoms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/>
                      <a:r>
                        <a:rPr lang="en-US" sz="1400" dirty="0" smtClean="0"/>
                        <a:t>When materials change mass, atoms are moving</a:t>
                      </a:r>
                    </a:p>
                    <a:p>
                      <a:pPr marL="117475" indent="-117475"/>
                      <a:r>
                        <a:rPr lang="en-US" sz="1400" dirty="0" smtClean="0"/>
                        <a:t>When materials move, atoms are moving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7475" indent="-117475"/>
                      <a:r>
                        <a:rPr lang="en-US" sz="1400" b="1" dirty="0" smtClean="0"/>
                        <a:t>The Carbon Question: What is</a:t>
                      </a:r>
                      <a:r>
                        <a:rPr lang="en-US" sz="1400" b="1" baseline="0" dirty="0" smtClean="0"/>
                        <a:t> happening to carbon atoms?</a:t>
                      </a:r>
                    </a:p>
                    <a:p>
                      <a:pPr marL="117475" indent="-117475"/>
                      <a:r>
                        <a:rPr lang="en-US" sz="1400" b="0" baseline="0" dirty="0" smtClean="0"/>
                        <a:t>What molecules are carbon atoms in before the process?</a:t>
                      </a:r>
                    </a:p>
                    <a:p>
                      <a:pPr marL="117475" indent="-117475"/>
                      <a:r>
                        <a:rPr lang="en-US" sz="1400" b="0" baseline="0" dirty="0" smtClean="0"/>
                        <a:t>How are the atoms rearranged into new molecules?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/>
                      <a:r>
                        <a:rPr lang="en-US" sz="1400" dirty="0" smtClean="0"/>
                        <a:t>Carbon</a:t>
                      </a:r>
                      <a:r>
                        <a:rPr lang="en-US" sz="1400" baseline="0" dirty="0" smtClean="0"/>
                        <a:t> atoms are bound to other atoms in molecules</a:t>
                      </a:r>
                    </a:p>
                    <a:p>
                      <a:pPr marL="117475" indent="-117475"/>
                      <a:r>
                        <a:rPr lang="en-US" sz="1400" b="1" baseline="0" dirty="0" smtClean="0"/>
                        <a:t>Atoms can be rearranged to make new molecules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/>
                      <a:r>
                        <a:rPr lang="en-US" sz="1400" dirty="0" smtClean="0"/>
                        <a:t>The air has carbon atoms in CO</a:t>
                      </a:r>
                      <a:r>
                        <a:rPr lang="en-US" sz="1400" baseline="-25000" dirty="0" smtClean="0"/>
                        <a:t>2</a:t>
                      </a:r>
                    </a:p>
                    <a:p>
                      <a:pPr marL="117475" indent="-117475"/>
                      <a:r>
                        <a:rPr lang="en-US" sz="1400" dirty="0" smtClean="0"/>
                        <a:t>Organic</a:t>
                      </a:r>
                      <a:r>
                        <a:rPr lang="en-US" sz="1400" baseline="0" dirty="0" smtClean="0"/>
                        <a:t> materials are made of molecules with carbon atoms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Foods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Fuels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Living and dead plants and animals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7475" indent="-117475"/>
                      <a:r>
                        <a:rPr lang="en-US" sz="1400" b="1" dirty="0" smtClean="0"/>
                        <a:t>The Energy Question: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What is happening to chemical energy?</a:t>
                      </a:r>
                    </a:p>
                    <a:p>
                      <a:pPr marL="117475" indent="-117475"/>
                      <a:r>
                        <a:rPr lang="en-US" sz="1400" b="0" dirty="0" smtClean="0"/>
                        <a:t>What</a:t>
                      </a:r>
                      <a:r>
                        <a:rPr lang="en-US" sz="1400" b="0" baseline="0" dirty="0" smtClean="0"/>
                        <a:t> forms of energy are involved?</a:t>
                      </a:r>
                    </a:p>
                    <a:p>
                      <a:pPr marL="117475" indent="-117475"/>
                      <a:r>
                        <a:rPr lang="en-US" sz="1400" b="0" dirty="0" smtClean="0"/>
                        <a:t>How is energy changing from one form to another?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/>
                      <a:r>
                        <a:rPr lang="en-US" sz="1400" b="1" dirty="0" smtClean="0"/>
                        <a:t>Energy lasts forever</a:t>
                      </a:r>
                      <a:r>
                        <a:rPr lang="en-US" sz="1400" b="0" dirty="0" smtClean="0"/>
                        <a:t> in combustion and living systems</a:t>
                      </a:r>
                    </a:p>
                    <a:p>
                      <a:pPr marL="117475" indent="-117475"/>
                      <a:r>
                        <a:rPr lang="en-US" sz="1400" b="0" dirty="0" smtClean="0"/>
                        <a:t>C-C and C-H</a:t>
                      </a:r>
                      <a:r>
                        <a:rPr lang="en-US" sz="1400" b="0" baseline="0" dirty="0" smtClean="0"/>
                        <a:t> bonds have more stored chemical energy than C-O and H-O bonds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/>
                      <a:r>
                        <a:rPr lang="en-US" sz="1400" dirty="0" smtClean="0"/>
                        <a:t>We can</a:t>
                      </a:r>
                      <a:r>
                        <a:rPr lang="en-US" sz="1400" baseline="0" dirty="0" smtClean="0"/>
                        <a:t> observe</a:t>
                      </a:r>
                      <a:r>
                        <a:rPr lang="en-US" sz="1400" dirty="0" smtClean="0"/>
                        <a:t> indicators of different</a:t>
                      </a:r>
                      <a:r>
                        <a:rPr lang="en-US" sz="1400" baseline="0" dirty="0" smtClean="0"/>
                        <a:t> forms of energy</a:t>
                      </a:r>
                      <a:endParaRPr lang="en-US" sz="1400" dirty="0" smtClean="0"/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400" dirty="0" smtClean="0"/>
                        <a:t>Organic materials with chemical energy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400" dirty="0" smtClean="0"/>
                        <a:t>Light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400" dirty="0" smtClean="0"/>
                        <a:t>Heat energy</a:t>
                      </a:r>
                      <a:endParaRPr lang="en-US" sz="1400" baseline="0" dirty="0" smtClean="0"/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Motion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480623"/>
      </p:ext>
    </p:extLst>
  </p:cSld>
  <p:clrMapOvr>
    <a:masterClrMapping/>
  </p:clrMapOvr>
  <p:transition xmlns:p14="http://schemas.microsoft.com/office/powerpoint/2010/main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20411"/>
            <a:ext cx="82295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Growth Investigation Sample Data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921187"/>
              </p:ext>
            </p:extLst>
          </p:nvPr>
        </p:nvGraphicFramePr>
        <p:xfrm>
          <a:off x="457200" y="1524000"/>
          <a:ext cx="8478709" cy="4993856"/>
        </p:xfrm>
        <a:graphic>
          <a:graphicData uri="http://schemas.openxmlformats.org/drawingml/2006/table">
            <a:tbl>
              <a:tblPr/>
              <a:tblGrid>
                <a:gridCol w="1211244"/>
                <a:gridCol w="1068585"/>
                <a:gridCol w="1353904"/>
                <a:gridCol w="1211244"/>
                <a:gridCol w="1211244"/>
                <a:gridCol w="1211244"/>
                <a:gridCol w="1211244"/>
              </a:tblGrid>
              <a:tr h="139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Trial #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mass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vermiculite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mass of seeds(g)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dry mass of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vermiculite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dry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mass of plants (g)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 in mass of vermiculite (g)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 in mass of plant material (g)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46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32.78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13957"/>
      </p:ext>
    </p:extLst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70108"/>
            <a:ext cx="8229599" cy="7010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58" y="1007567"/>
            <a:ext cx="6459765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23393"/>
      </p:ext>
    </p:extLst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754</Words>
  <Application>Microsoft Macintosh PowerPoint</Application>
  <PresentationFormat>On-screen Show (4:3)</PresentationFormat>
  <Paragraphs>203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Lesson 2 Harvesting Our Plants</vt:lpstr>
      <vt:lpstr>What happens when plants gain mass?</vt:lpstr>
      <vt:lpstr>Harvest</vt:lpstr>
      <vt:lpstr>Class Data for Plant Growth Investigation (Pre-Lesson and Lesson 1)</vt:lpstr>
      <vt:lpstr>PowerPoint Presentation</vt:lpstr>
      <vt:lpstr>Explaining your Results</vt:lpstr>
      <vt:lpstr>Three Questions Poster</vt:lpstr>
      <vt:lpstr>Plant Growth Investigation Sample Data</vt:lpstr>
      <vt:lpstr>Sample Data</vt:lpstr>
      <vt:lpstr>What new ideas do you have about what happens when plants gain mass?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zhanli</dc:creator>
  <cp:lastModifiedBy>Hannah Miller</cp:lastModifiedBy>
  <cp:revision>680</cp:revision>
  <dcterms:created xsi:type="dcterms:W3CDTF">2006-08-16T00:00:00Z</dcterms:created>
  <dcterms:modified xsi:type="dcterms:W3CDTF">2012-09-05T15:06:55Z</dcterms:modified>
</cp:coreProperties>
</file>